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9" r:id="rId2"/>
    <p:sldId id="342" r:id="rId3"/>
    <p:sldId id="376" r:id="rId4"/>
    <p:sldId id="269" r:id="rId5"/>
    <p:sldId id="288" r:id="rId6"/>
    <p:sldId id="390" r:id="rId7"/>
    <p:sldId id="369" r:id="rId8"/>
    <p:sldId id="393" r:id="rId9"/>
    <p:sldId id="431" r:id="rId10"/>
    <p:sldId id="429" r:id="rId11"/>
    <p:sldId id="428" r:id="rId12"/>
    <p:sldId id="388" r:id="rId13"/>
    <p:sldId id="356" r:id="rId14"/>
    <p:sldId id="402" r:id="rId15"/>
    <p:sldId id="425" r:id="rId16"/>
    <p:sldId id="427" r:id="rId17"/>
    <p:sldId id="426" r:id="rId18"/>
    <p:sldId id="359" r:id="rId19"/>
    <p:sldId id="368" r:id="rId20"/>
    <p:sldId id="433" r:id="rId21"/>
    <p:sldId id="404" r:id="rId22"/>
    <p:sldId id="405" r:id="rId23"/>
    <p:sldId id="389" r:id="rId24"/>
    <p:sldId id="406" r:id="rId25"/>
    <p:sldId id="400" r:id="rId26"/>
    <p:sldId id="391" r:id="rId27"/>
    <p:sldId id="392" r:id="rId28"/>
    <p:sldId id="395" r:id="rId29"/>
    <p:sldId id="421" r:id="rId30"/>
    <p:sldId id="424" r:id="rId31"/>
    <p:sldId id="422" r:id="rId32"/>
    <p:sldId id="423" r:id="rId33"/>
    <p:sldId id="366" r:id="rId34"/>
    <p:sldId id="377" r:id="rId35"/>
    <p:sldId id="419" r:id="rId36"/>
    <p:sldId id="394" r:id="rId37"/>
    <p:sldId id="407" r:id="rId38"/>
    <p:sldId id="373" r:id="rId39"/>
    <p:sldId id="374" r:id="rId40"/>
    <p:sldId id="379" r:id="rId41"/>
    <p:sldId id="430" r:id="rId42"/>
    <p:sldId id="397" r:id="rId43"/>
    <p:sldId id="378" r:id="rId44"/>
    <p:sldId id="381" r:id="rId45"/>
    <p:sldId id="279" r:id="rId46"/>
    <p:sldId id="409" r:id="rId47"/>
    <p:sldId id="410" r:id="rId48"/>
    <p:sldId id="412" r:id="rId49"/>
    <p:sldId id="411" r:id="rId50"/>
    <p:sldId id="413" r:id="rId51"/>
    <p:sldId id="416" r:id="rId52"/>
    <p:sldId id="417" r:id="rId53"/>
    <p:sldId id="418" r:id="rId54"/>
    <p:sldId id="362" r:id="rId55"/>
    <p:sldId id="364" r:id="rId56"/>
    <p:sldId id="382" r:id="rId57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8935" autoAdjust="0"/>
  </p:normalViewPr>
  <p:slideViewPr>
    <p:cSldViewPr>
      <p:cViewPr varScale="1">
        <p:scale>
          <a:sx n="103" d="100"/>
          <a:sy n="103" d="100"/>
        </p:scale>
        <p:origin x="-1038" y="-90"/>
      </p:cViewPr>
      <p:guideLst>
        <p:guide orient="horz" pos="25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A65F22-8FC3-40EC-B778-E03335BAB6F2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C5692D-F2FE-4998-9EED-0728135DC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/>
            <a:fld id="{6670AD24-B6D2-4F2A-B0F0-1F7382A27A37}" type="slidenum">
              <a:rPr lang="en-US" sz="1200">
                <a:latin typeface="Calibri" pitchFamily="34" charset="0"/>
              </a:rPr>
              <a:pPr algn="r"/>
              <a:t>1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 purpose of this picture is to illustratepreveious USACE testing and the significance of 4 ft levels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0830BE-1CC1-47BA-85C2-4D8E89325C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 patented RDFW uses native sand and reinforcement to hold sand vertically and develop structural strength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67095-3DD5-4A7A-8C3D-2A417795069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8FA1F2-AF0C-47F2-BCC0-7DB6A0B328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4E71F-2B91-4C42-BD15-8125701FDAFB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6A4C-5B80-4854-ABC3-D27E204CC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239A3-1665-41F8-B5BE-88E54049369B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4FBA-76F6-4FC8-AAF2-E8A05BEE0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0BBC-E482-4A40-98BF-58E94EC7B92A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05581-2BCA-44F0-8941-26C5D188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C06E8-0B9F-44D3-842D-AAC35924BE4F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D8330-209C-4E42-B8E9-8DBEDDB2E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F3F61-70E4-400F-B319-3D239C6CEADC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076B7-0E65-4E7A-96E5-AC6D3C6DF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3D9C0-8564-46BB-B363-200EF0BBFD37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DA77F-99AE-4D34-B3A8-5E6395F56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F41B9-BF90-4F30-BFE1-AB9265D3AD6A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4232-2461-46FC-8E5F-6B331EE95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C0C38-3CDC-4F55-909E-5C4286969A21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6D4A-0404-40BE-BDA8-41924E9F0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0330-5F06-40F4-B110-6C505C06A2CD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F585-C9CD-4087-9E9F-E3B6D2DCF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F200D-C584-4B21-B183-517A8F32222B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09DF2-69AB-47F9-B5A7-0E78F79F0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F42C0-3973-422C-AB8E-68F52F141CB2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A280D-A895-4D85-AC76-70935C226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506698-DEBC-4026-98F6-371FDA054CAB}" type="datetimeFigureOut">
              <a:rPr lang="en-US"/>
              <a:pPr>
                <a:defRPr/>
              </a:pPr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390FF8-CB7E-4B7B-ADDC-93D28C189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l%20Arellanes\Documents\Presentation%20Material\presentation%20videos\Van_Sickle_Video_MVI_6527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l%20Arellanes\Documents\Presentation%20Material\presentation%20videos\Geocell.wmv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dsa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l%20Arellanes\Documents\Presentation%20Material\presentation%20videos\geocell_flood.wm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l%20Arellanes\Documents\Presentation%20Material\presentation%20videos\Clarksville.wmv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8.jpeg"/><Relationship Id="rId9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486400" y="2362200"/>
            <a:ext cx="3505200" cy="1908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FF6600"/>
                </a:solidFill>
                <a:latin typeface="Calibri" pitchFamily="34" charset="0"/>
              </a:rPr>
              <a:t>Rapid Deployment Flood Wall  Technology </a:t>
            </a:r>
          </a:p>
          <a:p>
            <a:pPr eaLnBrk="0" hangingPunct="0"/>
            <a:endParaRPr lang="en-US" dirty="0">
              <a:solidFill>
                <a:srgbClr val="FF6600"/>
              </a:solidFill>
              <a:latin typeface="Calibri" pitchFamily="34" charset="0"/>
            </a:endParaRPr>
          </a:p>
          <a:p>
            <a:pPr eaLnBrk="0" hangingPunct="0"/>
            <a:r>
              <a:rPr lang="en-US" sz="1400" dirty="0" smtClean="0">
                <a:solidFill>
                  <a:srgbClr val="FF6600"/>
                </a:solidFill>
                <a:latin typeface="Calibri" pitchFamily="34" charset="0"/>
              </a:rPr>
              <a:t>US Army Corps of Engineers</a:t>
            </a:r>
          </a:p>
          <a:p>
            <a:pPr eaLnBrk="0" hangingPunct="0"/>
            <a:r>
              <a:rPr lang="en-US" sz="1400" dirty="0" smtClean="0">
                <a:solidFill>
                  <a:srgbClr val="FF6600"/>
                </a:solidFill>
                <a:latin typeface="Calibri" pitchFamily="34" charset="0"/>
              </a:rPr>
              <a:t>Sacramento District </a:t>
            </a:r>
          </a:p>
          <a:p>
            <a:pPr eaLnBrk="0" hangingPunct="0"/>
            <a:r>
              <a:rPr lang="en-US" sz="1400" smtClean="0">
                <a:solidFill>
                  <a:srgbClr val="FF6600"/>
                </a:solidFill>
                <a:latin typeface="Calibri" pitchFamily="34" charset="0"/>
              </a:rPr>
              <a:t>November </a:t>
            </a:r>
            <a:r>
              <a:rPr lang="en-US" sz="1400" dirty="0" smtClean="0">
                <a:solidFill>
                  <a:srgbClr val="FF6600"/>
                </a:solidFill>
                <a:latin typeface="Calibri" pitchFamily="34" charset="0"/>
              </a:rPr>
              <a:t>3, 2010</a:t>
            </a:r>
            <a:endParaRPr lang="en-US" sz="1400" dirty="0">
              <a:solidFill>
                <a:srgbClr val="FF6600"/>
              </a:solidFill>
              <a:latin typeface="Calibri" pitchFamily="34" charset="0"/>
            </a:endParaRPr>
          </a:p>
          <a:p>
            <a:pPr eaLnBrk="0" hangingPunct="0"/>
            <a:endParaRPr lang="en-US" dirty="0">
              <a:solidFill>
                <a:srgbClr val="FF6600"/>
              </a:solidFill>
              <a:latin typeface="Calibri" pitchFamily="34" charset="0"/>
            </a:endParaRPr>
          </a:p>
        </p:txBody>
      </p:sp>
      <p:grpSp>
        <p:nvGrpSpPr>
          <p:cNvPr id="2051" name="Group 7"/>
          <p:cNvGrpSpPr>
            <a:grpSpLocks/>
          </p:cNvGrpSpPr>
          <p:nvPr/>
        </p:nvGrpSpPr>
        <p:grpSpPr bwMode="auto">
          <a:xfrm>
            <a:off x="4970463" y="1905000"/>
            <a:ext cx="3490912" cy="350838"/>
            <a:chOff x="5675586" y="3044319"/>
            <a:chExt cx="3004693" cy="301552"/>
          </a:xfrm>
        </p:grpSpPr>
        <p:pic>
          <p:nvPicPr>
            <p:cNvPr id="2052" name="Picture 4" descr="geocell_icon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5586" y="3044319"/>
              <a:ext cx="495591" cy="276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 descr="geocell_typ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70958" y="3069845"/>
              <a:ext cx="2509321" cy="276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of Internal Reinforcement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162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RDFW Withstood 3 Overtopping Incidents at Susquehanna Site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934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 Sickle Island, San Joaquin Delta California, 2008</a:t>
            </a:r>
          </a:p>
        </p:txBody>
      </p:sp>
      <p:pic>
        <p:nvPicPr>
          <p:cNvPr id="4" name="Van_Sickle_Video_MVI_6527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1828800"/>
            <a:ext cx="57912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hn Sikora\Desktop\presentation\RDFW presentation\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1368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209800" y="533400"/>
            <a:ext cx="457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/>
              <a:t>Deployment Speed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752600" y="1219200"/>
            <a:ext cx="6400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/>
              <a:t>2005 USACE Laboratory </a:t>
            </a:r>
            <a:r>
              <a:rPr lang="en-US" sz="2800" dirty="0" smtClean="0"/>
              <a:t>Test Shows </a:t>
            </a:r>
            <a:r>
              <a:rPr lang="en-US" sz="2800" dirty="0"/>
              <a:t>RDFW </a:t>
            </a:r>
            <a:r>
              <a:rPr lang="en-US" sz="2800" dirty="0" smtClean="0"/>
              <a:t>Installed </a:t>
            </a:r>
            <a:r>
              <a:rPr lang="en-US" sz="2800" dirty="0"/>
              <a:t>at a </a:t>
            </a:r>
            <a:r>
              <a:rPr lang="en-US" sz="2800" dirty="0" smtClean="0"/>
              <a:t>Ratio </a:t>
            </a:r>
            <a:r>
              <a:rPr lang="en-US" sz="2800" dirty="0"/>
              <a:t>of 38:1 vs. Traditional Sandbags Methods </a:t>
            </a:r>
          </a:p>
        </p:txBody>
      </p:sp>
      <p:grpSp>
        <p:nvGrpSpPr>
          <p:cNvPr id="22533" name="Group 9"/>
          <p:cNvGrpSpPr>
            <a:grpSpLocks/>
          </p:cNvGrpSpPr>
          <p:nvPr/>
        </p:nvGrpSpPr>
        <p:grpSpPr bwMode="auto">
          <a:xfrm>
            <a:off x="381000" y="3886200"/>
            <a:ext cx="8534400" cy="2659063"/>
            <a:chOff x="609600" y="1981200"/>
            <a:chExt cx="5970439" cy="2582916"/>
          </a:xfrm>
        </p:grpSpPr>
        <p:pic>
          <p:nvPicPr>
            <p:cNvPr id="22535" name="Picture 6" descr="IMG_0095.JPG"/>
            <p:cNvPicPr>
              <a:picLocks noChangeAspect="1"/>
            </p:cNvPicPr>
            <p:nvPr/>
          </p:nvPicPr>
          <p:blipFill>
            <a:blip r:embed="rId3" cstate="print"/>
            <a:srcRect l="6461" b="941"/>
            <a:stretch>
              <a:fillRect/>
            </a:stretch>
          </p:blipFill>
          <p:spPr bwMode="auto">
            <a:xfrm>
              <a:off x="3329154" y="1981200"/>
              <a:ext cx="3250885" cy="2582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8" descr="IMG_0092.JPG"/>
            <p:cNvPicPr>
              <a:picLocks noChangeAspect="1"/>
            </p:cNvPicPr>
            <p:nvPr/>
          </p:nvPicPr>
          <p:blipFill>
            <a:blip r:embed="rId4" cstate="print"/>
            <a:srcRect l="22125"/>
            <a:stretch>
              <a:fillRect/>
            </a:stretch>
          </p:blipFill>
          <p:spPr bwMode="auto">
            <a:xfrm>
              <a:off x="609600" y="1981200"/>
              <a:ext cx="2681888" cy="2582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762000" y="2743200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 dirty="0" smtClean="0"/>
              <a:t>Actual Emergency Installation </a:t>
            </a:r>
            <a:r>
              <a:rPr lang="en-US" sz="2000" i="1" dirty="0"/>
              <a:t>in </a:t>
            </a:r>
            <a:r>
              <a:rPr lang="en-US" sz="2000" i="1" dirty="0" smtClean="0"/>
              <a:t>Lamoure, </a:t>
            </a:r>
            <a:r>
              <a:rPr lang="en-US" sz="2000" i="1" dirty="0"/>
              <a:t>N.D. </a:t>
            </a:r>
            <a:r>
              <a:rPr lang="en-US" sz="2000" i="1" dirty="0" smtClean="0"/>
              <a:t>04/2009 </a:t>
            </a:r>
            <a:endParaRPr lang="en-US" sz="2000" i="1" dirty="0"/>
          </a:p>
          <a:p>
            <a:pPr algn="ctr"/>
            <a:r>
              <a:rPr lang="en-US" sz="2000" i="1" dirty="0" smtClean="0"/>
              <a:t>11 </a:t>
            </a:r>
            <a:r>
              <a:rPr lang="en-US" sz="2000" i="1" dirty="0"/>
              <a:t>volunteers </a:t>
            </a:r>
            <a:r>
              <a:rPr lang="en-US" sz="2000" i="1" dirty="0" smtClean="0"/>
              <a:t>trained on site - installed 2,200 lineal feet averaging 3 feet high RDFW </a:t>
            </a:r>
            <a:r>
              <a:rPr lang="en-US" sz="2000" i="1" dirty="0"/>
              <a:t>in </a:t>
            </a:r>
            <a:r>
              <a:rPr lang="en-US" sz="2000" i="1" dirty="0" smtClean="0"/>
              <a:t>7.5 </a:t>
            </a:r>
            <a:r>
              <a:rPr lang="en-US" sz="2000" i="1" dirty="0"/>
              <a:t>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 Chrystal Springs, Utah 12 Volunteers Trained on Site – Placed 535 lineal feet in 35 minutes  </a:t>
            </a:r>
            <a:endParaRPr lang="en-US" sz="2800" dirty="0"/>
          </a:p>
        </p:txBody>
      </p:sp>
      <p:pic>
        <p:nvPicPr>
          <p:cNvPr id="4" name="Picture 4" descr="P1010110.JPG                                                   00000752bwg                            BE56334B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ERDC Lab Testing Seepage Rates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54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ERDC Field Testing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477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ERDC Field Testing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9341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C:\Users\John Sikora\Desktop\Geocell Master\Geocell Photos\North Dakota 2009\ND fotos for use\from rey 1\CIMG4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3657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C:\Users\John Sikora\Desktop\_RDFW presentation v6\_RDFW presentation\4473tos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209800"/>
            <a:ext cx="46482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09600"/>
            <a:ext cx="10937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209800" y="609600"/>
            <a:ext cx="441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/>
              <a:t>Seepage Reduction</a:t>
            </a:r>
          </a:p>
          <a:p>
            <a:pPr algn="ctr"/>
            <a:endParaRPr lang="en-US" sz="2800" dirty="0"/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3124200" y="114300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Jamestown N.D. 2009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609600" y="1828800"/>
            <a:ext cx="17668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Alternative Methods</a:t>
            </a:r>
            <a:endParaRPr lang="en-US" sz="1400" dirty="0"/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4267200" y="1828800"/>
            <a:ext cx="2117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Geocell Systems RDFW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Applications </a:t>
            </a:r>
          </a:p>
        </p:txBody>
      </p:sp>
      <p:sp>
        <p:nvSpPr>
          <p:cNvPr id="5123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Levee Overtopping </a:t>
            </a:r>
          </a:p>
        </p:txBody>
      </p:sp>
      <p:pic>
        <p:nvPicPr>
          <p:cNvPr id="5124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Mission Statement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US" sz="5400" dirty="0" smtClean="0"/>
              <a:t> </a:t>
            </a:r>
            <a:r>
              <a:rPr lang="en-US" sz="3600" i="1" dirty="0" smtClean="0"/>
              <a:t>Increasing Efficiency in Emergency Protective Measures</a:t>
            </a:r>
          </a:p>
          <a:p>
            <a:pPr algn="ctr" eaLnBrk="1" hangingPunct="1">
              <a:buNone/>
            </a:pPr>
            <a:endParaRPr lang="en-US" sz="3600" i="1" dirty="0" smtClean="0"/>
          </a:p>
          <a:p>
            <a:pPr algn="ctr" eaLnBrk="1" hangingPunct="1">
              <a:buNone/>
            </a:pPr>
            <a:r>
              <a:rPr lang="en-US" sz="3600" i="1" dirty="0" smtClean="0"/>
              <a:t>Increases Public Safety 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sz="3600" i="1" dirty="0" smtClean="0"/>
              <a:t>Reduces Recovery Cost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sz="3600" i="1" dirty="0" smtClean="0"/>
              <a:t>Limits Risk and Liability </a:t>
            </a:r>
          </a:p>
        </p:txBody>
      </p:sp>
      <p:pic>
        <p:nvPicPr>
          <p:cNvPr id="3076" name="Picture 4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144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ull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990600" y="3810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2005 USACE </a:t>
            </a:r>
            <a:r>
              <a:rPr lang="en-US" sz="2400" b="1" dirty="0" smtClean="0"/>
              <a:t>Testing Shows RDFW To Withstand 3 Seasons of Overtopping. </a:t>
            </a:r>
          </a:p>
          <a:p>
            <a:pPr algn="ctr"/>
            <a:r>
              <a:rPr lang="en-US" sz="2400" b="1" dirty="0" smtClean="0"/>
              <a:t>Alternative Methods Show Structure Failure</a:t>
            </a:r>
            <a:endParaRPr lang="en-US" sz="2400" b="1" dirty="0"/>
          </a:p>
        </p:txBody>
      </p:sp>
      <p:pic>
        <p:nvPicPr>
          <p:cNvPr id="19460" name="Picture 8" descr="usace pp_page 19 seepage_Page_37.jpg"/>
          <p:cNvPicPr>
            <a:picLocks noChangeAspect="1"/>
          </p:cNvPicPr>
          <p:nvPr/>
        </p:nvPicPr>
        <p:blipFill>
          <a:blip r:embed="rId3" cstate="print"/>
          <a:srcRect l="6931" t="17006" r="6342" b="20074"/>
          <a:stretch>
            <a:fillRect/>
          </a:stretch>
        </p:blipFill>
        <p:spPr bwMode="auto">
          <a:xfrm>
            <a:off x="685800" y="1676400"/>
            <a:ext cx="79914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Vicksburg_field_1.jpg                                          000DA665bwg                            BE56334B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287000" cy="6845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Inch Layer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 smtClean="0"/>
              <a:t>Adaptable to various threats and conditions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Conforms to Terrain Horizontally and Vertically </a:t>
            </a:r>
          </a:p>
          <a:p>
            <a:pPr lvl="1"/>
            <a:r>
              <a:rPr lang="en-US" dirty="0" smtClean="0"/>
              <a:t>Scalable to conserve on import</a:t>
            </a:r>
          </a:p>
          <a:p>
            <a:pPr lvl="1"/>
            <a:r>
              <a:rPr lang="en-US" dirty="0" smtClean="0"/>
              <a:t>Can be immediately raised or widened </a:t>
            </a:r>
          </a:p>
          <a:p>
            <a:pPr lvl="1"/>
            <a:r>
              <a:rPr lang="en-US" dirty="0" smtClean="0"/>
              <a:t>Various configurations apply to: </a:t>
            </a:r>
          </a:p>
          <a:p>
            <a:pPr lvl="2"/>
            <a:r>
              <a:rPr lang="en-US" dirty="0" smtClean="0"/>
              <a:t>Road Building</a:t>
            </a:r>
          </a:p>
          <a:p>
            <a:pPr lvl="2"/>
            <a:r>
              <a:rPr lang="en-US" dirty="0" smtClean="0"/>
              <a:t>Boil Control </a:t>
            </a:r>
          </a:p>
          <a:p>
            <a:pPr lvl="2"/>
            <a:r>
              <a:rPr lang="en-US" dirty="0" smtClean="0"/>
              <a:t>Levee Overtopping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in Confined Areas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RDFW is strong enough to be immediately filled and traversed using a skid loader. </a:t>
            </a:r>
          </a:p>
          <a:p>
            <a:r>
              <a:rPr lang="en-US" dirty="0" smtClean="0"/>
              <a:t>RDFW can also be filled with an:</a:t>
            </a:r>
          </a:p>
          <a:p>
            <a:pPr lvl="1"/>
            <a:r>
              <a:rPr lang="en-US" dirty="0" smtClean="0"/>
              <a:t>Excavator</a:t>
            </a:r>
          </a:p>
          <a:p>
            <a:pPr lvl="1"/>
            <a:r>
              <a:rPr lang="en-US" dirty="0" smtClean="0"/>
              <a:t>Clam Shell Crane</a:t>
            </a:r>
          </a:p>
          <a:p>
            <a:pPr lvl="1"/>
            <a:r>
              <a:rPr lang="en-US" dirty="0" smtClean="0"/>
              <a:t>Wheel or </a:t>
            </a:r>
            <a:r>
              <a:rPr lang="en-US" smtClean="0"/>
              <a:t>Track Loader</a:t>
            </a:r>
            <a:endParaRPr lang="en-US" dirty="0" smtClean="0"/>
          </a:p>
          <a:p>
            <a:pPr lvl="1"/>
            <a:r>
              <a:rPr lang="en-US" dirty="0" smtClean="0"/>
              <a:t>Wheelbarrow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Skid Loader Fills and Travels Over Top of RDFW Structure</a:t>
            </a:r>
            <a:endParaRPr lang="en-US" dirty="0"/>
          </a:p>
        </p:txBody>
      </p:sp>
      <p:pic>
        <p:nvPicPr>
          <p:cNvPr id="1026" name="Picture 2" descr="C:\Users\Al Arellanes\Pictures\IMG_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4267200" cy="5059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Expedient Protection in Confined Areas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 descr="C:\Users\Al Arellanes\Desktop\Jamestown\North Dakota\ND fotos for use\Nursery(area D)\Jamestown-ND-_20090417_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Skid Loader Filling and Travels Over Top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RDFW Structure</a:t>
            </a:r>
            <a:endParaRPr lang="en-US" sz="3600" dirty="0"/>
          </a:p>
        </p:txBody>
      </p:sp>
      <p:pic>
        <p:nvPicPr>
          <p:cNvPr id="1026" name="Picture 2" descr="C:\Users\Al Arellanes\Desktop\Jamestown\North Dakota\ND fotos for use\Nursery(area D)\Jamestown-ND-_20090417_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Low Visibility</a:t>
            </a:r>
            <a:endParaRPr lang="en-US" dirty="0"/>
          </a:p>
        </p:txBody>
      </p:sp>
      <p:pic>
        <p:nvPicPr>
          <p:cNvPr id="2050" name="Picture 2" descr="C:\Users\Al Arellanes\Pictures\Jamestown-ND-_20090418_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RDFW Is Scalable</a:t>
            </a:r>
            <a:br>
              <a:rPr lang="en-US" dirty="0" smtClean="0"/>
            </a:br>
            <a:r>
              <a:rPr lang="en-US" dirty="0" smtClean="0"/>
              <a:t>Can be Immediately Widened </a:t>
            </a:r>
            <a:endParaRPr lang="en-US" dirty="0"/>
          </a:p>
        </p:txBody>
      </p:sp>
      <p:pic>
        <p:nvPicPr>
          <p:cNvPr id="3075" name="Picture 3" descr="C:\Users\Al Arellanes\Documents\BSF\Palmyra DSC05444\DSC054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RDFW Levee Closure</a:t>
            </a:r>
            <a:br>
              <a:rPr lang="en-US" dirty="0" smtClean="0"/>
            </a:br>
            <a:r>
              <a:rPr lang="en-US" dirty="0" smtClean="0"/>
              <a:t>Mississippi River Palmyra MO.  </a:t>
            </a:r>
            <a:endParaRPr lang="en-US" dirty="0"/>
          </a:p>
        </p:txBody>
      </p:sp>
      <p:pic>
        <p:nvPicPr>
          <p:cNvPr id="5122" name="Picture 2" descr="C:\Users\Al Arellanes\Documents\BSF\Palmyra DSC05444\DSC05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 Control</a:t>
            </a:r>
            <a:endParaRPr lang="en-US" dirty="0"/>
          </a:p>
        </p:txBody>
      </p:sp>
      <p:pic>
        <p:nvPicPr>
          <p:cNvPr id="4" name="Picture 6" descr="boils pre RDFW.jpg                                             00179D2EAluminum 15                    BCFB23ED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Channel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Discovery Video</a:t>
            </a:r>
          </a:p>
        </p:txBody>
      </p:sp>
      <p:pic>
        <p:nvPicPr>
          <p:cNvPr id="4100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eocel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11200" y="1657350"/>
            <a:ext cx="7366000" cy="466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Workers in a Pickup Truck </a:t>
            </a:r>
            <a:br>
              <a:rPr lang="en-US" dirty="0" smtClean="0"/>
            </a:br>
            <a:r>
              <a:rPr lang="en-US" dirty="0" smtClean="0"/>
              <a:t>Quickly Install and Monitor RDFW</a:t>
            </a:r>
            <a:endParaRPr lang="en-US" dirty="0"/>
          </a:p>
        </p:txBody>
      </p:sp>
      <p:pic>
        <p:nvPicPr>
          <p:cNvPr id="4" name="Picture 4" descr="boils stockton.jpg                                             000DB785bwg                            BE56334B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386" y="1600200"/>
            <a:ext cx="64772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 Control </a:t>
            </a:r>
            <a:endParaRPr lang="en-US" dirty="0"/>
          </a:p>
        </p:txBody>
      </p:sp>
      <p:pic>
        <p:nvPicPr>
          <p:cNvPr id="4" name="Picture 5" descr="&#10;boil 1.jpg                                                     000DA665bwg                            BE56334B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 Control Methods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6" descr="boils big structure.JPG                                        00179D2EAluminum 15                    BCFB23ED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smtClean="0"/>
              <a:t>Rapid Deployment Food Wall (RDFW) </a:t>
            </a:r>
          </a:p>
        </p:txBody>
      </p:sp>
      <p:sp>
        <p:nvSpPr>
          <p:cNvPr id="8195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Government Agencies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Acknowledgments and Testimonials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They Are Saying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International Designers Choice Award.- Overall</a:t>
            </a:r>
          </a:p>
          <a:p>
            <a:r>
              <a:rPr lang="en-US" dirty="0" smtClean="0"/>
              <a:t>Industrial Designers Society of America – Gold</a:t>
            </a:r>
          </a:p>
          <a:p>
            <a:pPr>
              <a:buNone/>
            </a:pPr>
            <a:r>
              <a:rPr lang="en-US" dirty="0" smtClean="0"/>
              <a:t>          Selections Committee Judge - </a:t>
            </a:r>
            <a:r>
              <a:rPr lang="en-US" b="1" dirty="0" smtClean="0"/>
              <a:t>Isabel </a:t>
            </a:r>
            <a:r>
              <a:rPr lang="en-US" b="1" dirty="0" err="1" smtClean="0"/>
              <a:t>Acona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USACE Omaha District –</a:t>
            </a:r>
          </a:p>
          <a:p>
            <a:pPr>
              <a:buNone/>
            </a:pPr>
            <a:r>
              <a:rPr lang="en-US" dirty="0" smtClean="0"/>
              <a:t>                                Field Coordinator - </a:t>
            </a:r>
            <a:r>
              <a:rPr lang="en-US" b="1" dirty="0" smtClean="0"/>
              <a:t>Jude </a:t>
            </a:r>
            <a:r>
              <a:rPr lang="en-US" b="1" dirty="0" err="1" smtClean="0"/>
              <a:t>Hobza</a:t>
            </a:r>
            <a:r>
              <a:rPr lang="en-US" dirty="0" smtClean="0"/>
              <a:t>                                        </a:t>
            </a:r>
            <a:endParaRPr lang="en-US" b="1" dirty="0" smtClean="0"/>
          </a:p>
          <a:p>
            <a:r>
              <a:rPr lang="en-US" dirty="0" smtClean="0"/>
              <a:t>USMC 1</a:t>
            </a:r>
            <a:r>
              <a:rPr lang="en-US" baseline="30000" dirty="0" smtClean="0"/>
              <a:t>st</a:t>
            </a:r>
            <a:r>
              <a:rPr lang="en-US" dirty="0" smtClean="0"/>
              <a:t>  Combat Engineer </a:t>
            </a:r>
            <a:r>
              <a:rPr lang="en-US" dirty="0" err="1" smtClean="0"/>
              <a:t>Batallion</a:t>
            </a:r>
            <a:r>
              <a:rPr lang="en-US" dirty="0" smtClean="0"/>
              <a:t> (1</a:t>
            </a:r>
            <a:r>
              <a:rPr lang="en-US" baseline="30000" dirty="0" smtClean="0"/>
              <a:t>st</a:t>
            </a:r>
            <a:r>
              <a:rPr lang="en-US" dirty="0" smtClean="0"/>
              <a:t> CEB)         Chief of Engineering, Master Gunny </a:t>
            </a:r>
            <a:r>
              <a:rPr lang="en-US" dirty="0" err="1" smtClean="0"/>
              <a:t>Sergent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                                                              - Manuel Diaz</a:t>
            </a:r>
          </a:p>
        </p:txBody>
      </p:sp>
      <p:pic>
        <p:nvPicPr>
          <p:cNvPr id="9220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6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447800"/>
          </a:xfrm>
        </p:spPr>
        <p:txBody>
          <a:bodyPr/>
          <a:lstStyle/>
          <a:p>
            <a:r>
              <a:rPr lang="en-US" sz="3200" b="1" dirty="0" smtClean="0">
                <a:hlinkClick r:id="rId2" action="ppaction://hlinkfile" tooltip="Home"/>
              </a:rPr>
              <a:t>Industrial Designers Society of America – IDSA</a:t>
            </a:r>
            <a:br>
              <a:rPr lang="en-US" sz="3200" b="1" dirty="0" smtClean="0">
                <a:hlinkClick r:id="rId2" action="ppaction://hlinkfile" tooltip="Home"/>
              </a:rPr>
            </a:br>
            <a:r>
              <a:rPr lang="en-US" sz="3200" b="1" dirty="0" smtClean="0">
                <a:hlinkClick r:id="rId2" action="ppaction://hlinkfile" tooltip="Home"/>
              </a:rPr>
              <a:t>International Design Excellence Award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    "This is one of my favorite entries. Such a simple holistic solution to a labor intensive, complex and increasingly persistent problem. Thorough testing has shown that the solution is more effective than traditional flood barriers, and has clearly helped to design a product that is so easy to install, scale to different situations, remove, store, reuse and recycle."  --</a:t>
            </a:r>
            <a:r>
              <a:rPr lang="en-US" sz="2800" b="1" dirty="0" smtClean="0"/>
              <a:t>Isabel </a:t>
            </a:r>
            <a:r>
              <a:rPr lang="en-US" sz="2800" b="1" dirty="0" err="1" smtClean="0"/>
              <a:t>Ancona</a:t>
            </a:r>
            <a:r>
              <a:rPr lang="en-US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Dakota Flooding 2009</a:t>
            </a:r>
            <a:br>
              <a:rPr lang="en-US" dirty="0" smtClean="0"/>
            </a:br>
            <a:r>
              <a:rPr lang="en-US" dirty="0" smtClean="0"/>
              <a:t> Jamestown – Lamoure ND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“We used it in multiple locations and built our way in between tight quarters; river banks and buildings where it was difficult to access with  Alternate Methods </a:t>
            </a:r>
          </a:p>
          <a:p>
            <a:pPr>
              <a:buNone/>
            </a:pPr>
            <a:r>
              <a:rPr lang="en-US" dirty="0" smtClean="0"/>
              <a:t>    …Also where we needed variable heights.  </a:t>
            </a:r>
          </a:p>
          <a:p>
            <a:pPr>
              <a:buNone/>
            </a:pPr>
            <a:r>
              <a:rPr lang="en-US" dirty="0" smtClean="0"/>
              <a:t>    We also used it where access from either side was not possible due to saturated</a:t>
            </a:r>
            <a:br>
              <a:rPr lang="en-US" dirty="0" smtClean="0"/>
            </a:br>
            <a:r>
              <a:rPr lang="en-US" dirty="0" smtClean="0"/>
              <a:t>conditions…restricting access of equipment.</a:t>
            </a:r>
            <a:br>
              <a:rPr lang="en-US" dirty="0" smtClean="0"/>
            </a:br>
            <a:r>
              <a:rPr lang="en-US" dirty="0" smtClean="0"/>
              <a:t>…</a:t>
            </a:r>
            <a:r>
              <a:rPr lang="en-US" b="1" dirty="0" smtClean="0"/>
              <a:t>Jude </a:t>
            </a:r>
            <a:r>
              <a:rPr lang="en-US" b="1" dirty="0" err="1" smtClean="0"/>
              <a:t>Hobza</a:t>
            </a:r>
            <a:r>
              <a:rPr lang="en-US" b="1" dirty="0" smtClean="0"/>
              <a:t>, </a:t>
            </a:r>
            <a:r>
              <a:rPr lang="en-US" dirty="0" smtClean="0"/>
              <a:t>USACE Field Coordinator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“RDFW is in a different league. Its adaptability, strength and versatility cannot be compared to other earth filled structures.”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Chief of Engineering, 1</a:t>
            </a:r>
            <a:r>
              <a:rPr lang="en-US" baseline="30000" dirty="0" smtClean="0"/>
              <a:t>st</a:t>
            </a:r>
            <a:r>
              <a:rPr lang="en-US" dirty="0" smtClean="0"/>
              <a:t> CEB US Marines</a:t>
            </a:r>
          </a:p>
          <a:p>
            <a:pPr>
              <a:buNone/>
            </a:pPr>
            <a:r>
              <a:rPr lang="en-US" dirty="0" smtClean="0"/>
              <a:t>                Master Gunny Sergeant, </a:t>
            </a:r>
            <a:r>
              <a:rPr lang="en-US" b="1" dirty="0" smtClean="0"/>
              <a:t>Manuel Diaz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US Congress</a:t>
            </a:r>
            <a:br>
              <a:rPr lang="en-US" sz="3600" dirty="0" smtClean="0"/>
            </a:br>
            <a:r>
              <a:rPr lang="en-US" sz="3600" dirty="0" smtClean="0"/>
              <a:t>Energy and Water Conference Committee </a:t>
            </a:r>
            <a:br>
              <a:rPr lang="en-US" sz="3600" dirty="0" smtClean="0"/>
            </a:br>
            <a:r>
              <a:rPr lang="en-US" sz="3600" dirty="0" smtClean="0"/>
              <a:t>2004 Report </a:t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8229600" cy="4449763"/>
          </a:xfrm>
        </p:spPr>
        <p:txBody>
          <a:bodyPr/>
          <a:lstStyle/>
          <a:p>
            <a:r>
              <a:rPr lang="en-US" sz="2800" dirty="0" smtClean="0"/>
              <a:t>“Geocell Systems RDFW can be </a:t>
            </a:r>
          </a:p>
          <a:p>
            <a:r>
              <a:rPr lang="en-US" sz="2800" dirty="0" smtClean="0"/>
              <a:t>Cost-Effective, Quick to Deploy, and</a:t>
            </a:r>
          </a:p>
          <a:p>
            <a:r>
              <a:rPr lang="en-US" sz="2800" dirty="0" smtClean="0"/>
              <a:t>Superior to Traditional Sandbags </a:t>
            </a:r>
          </a:p>
          <a:p>
            <a:r>
              <a:rPr lang="en-US" sz="2800" dirty="0" smtClean="0"/>
              <a:t>Protecting Property from Flood Damages</a:t>
            </a:r>
          </a:p>
          <a:p>
            <a:r>
              <a:rPr lang="en-US" sz="2800" dirty="0" smtClean="0"/>
              <a:t>Flood Damages Total Millions in Dollars Each Year”</a:t>
            </a:r>
          </a:p>
        </p:txBody>
      </p:sp>
      <p:pic>
        <p:nvPicPr>
          <p:cNvPr id="10244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14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62200"/>
          </a:xfrm>
        </p:spPr>
        <p:txBody>
          <a:bodyPr/>
          <a:lstStyle/>
          <a:p>
            <a:r>
              <a:rPr lang="en-US" sz="3600" dirty="0" smtClean="0"/>
              <a:t>What We Bring to the Fight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572000"/>
          </a:xfrm>
        </p:spPr>
        <p:txBody>
          <a:bodyPr/>
          <a:lstStyle/>
          <a:p>
            <a:r>
              <a:rPr lang="en-US" sz="2800" dirty="0" smtClean="0"/>
              <a:t>RDFW Tested, Accepted, and Deployed in Declared Emergency Flood Incidents such as</a:t>
            </a:r>
          </a:p>
          <a:p>
            <a:pPr lvl="1"/>
            <a:r>
              <a:rPr lang="en-US" sz="2400" dirty="0" smtClean="0"/>
              <a:t>Cedar Springs Utah, Jamestown ND, Lamoure ND, </a:t>
            </a:r>
          </a:p>
          <a:p>
            <a:pPr lvl="1"/>
            <a:r>
              <a:rPr lang="en-US" sz="2400" dirty="0" smtClean="0"/>
              <a:t>Minot ND</a:t>
            </a:r>
          </a:p>
          <a:p>
            <a:pPr lvl="1"/>
            <a:r>
              <a:rPr lang="en-US" sz="2400" dirty="0" smtClean="0"/>
              <a:t>Sacramento Delta CA (DWR)</a:t>
            </a:r>
          </a:p>
          <a:p>
            <a:r>
              <a:rPr lang="en-US" sz="2800" dirty="0" smtClean="0"/>
              <a:t>A Proven Next Step in Flood Fighting Technology</a:t>
            </a:r>
          </a:p>
          <a:p>
            <a:pPr lvl="2"/>
            <a:r>
              <a:rPr lang="en-US" dirty="0" smtClean="0"/>
              <a:t>Structural Strength, </a:t>
            </a:r>
          </a:p>
          <a:p>
            <a:pPr lvl="2"/>
            <a:r>
              <a:rPr lang="en-US" dirty="0" smtClean="0"/>
              <a:t>Less Manpower</a:t>
            </a:r>
          </a:p>
          <a:p>
            <a:pPr lvl="2"/>
            <a:r>
              <a:rPr lang="en-US" dirty="0" smtClean="0"/>
              <a:t>Less Fill Material, </a:t>
            </a:r>
          </a:p>
          <a:p>
            <a:pPr lvl="2"/>
            <a:r>
              <a:rPr lang="en-US" dirty="0" smtClean="0"/>
              <a:t>Smaller Footprint, </a:t>
            </a:r>
          </a:p>
          <a:p>
            <a:endParaRPr lang="en-US" sz="2800" dirty="0" smtClean="0"/>
          </a:p>
        </p:txBody>
      </p:sp>
      <p:pic>
        <p:nvPicPr>
          <p:cNvPr id="11268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Gone with the Water"/>
          <p:cNvPicPr>
            <a:picLocks noChangeAspect="1" noChangeArrowheads="1"/>
          </p:cNvPicPr>
          <p:nvPr/>
        </p:nvPicPr>
        <p:blipFill>
          <a:blip r:embed="rId4" cstate="print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4052"/>
          <a:stretch>
            <a:fillRect/>
          </a:stretch>
        </p:blipFill>
        <p:spPr bwMode="auto">
          <a:xfrm>
            <a:off x="457200" y="838200"/>
            <a:ext cx="8459577" cy="5511800"/>
          </a:xfrm>
          <a:prstGeom prst="rect">
            <a:avLst/>
          </a:prstGeom>
          <a:noFill/>
        </p:spPr>
      </p:pic>
      <p:pic>
        <p:nvPicPr>
          <p:cNvPr id="13315" name="Picture 3" descr="Bulle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238" y="50165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539750" y="3352800"/>
            <a:ext cx="6977063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900" dirty="0" smtClean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endParaRPr lang="en-US" sz="1900" dirty="0" smtClean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Structural </a:t>
            </a:r>
            <a:r>
              <a:rPr lang="en-US" sz="1900" dirty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Strength</a:t>
            </a: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Speed</a:t>
            </a:r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Seepage </a:t>
            </a:r>
            <a:r>
              <a:rPr lang="en-US" sz="1900" dirty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Rate</a:t>
            </a: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r>
              <a:rPr lang="en-US" sz="1900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Re-Use</a:t>
            </a:r>
          </a:p>
          <a:p>
            <a:endParaRPr lang="en-US" sz="1900" dirty="0" smtClean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  <a:p>
            <a:endParaRPr lang="en-US" sz="1900" dirty="0">
              <a:solidFill>
                <a:schemeClr val="bg1"/>
              </a:solidFill>
              <a:latin typeface="Arial Bold"/>
              <a:ea typeface="Arial Bold"/>
              <a:cs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 National Guard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“RDFW Successful in Minot ND”</a:t>
            </a:r>
          </a:p>
          <a:p>
            <a:pPr>
              <a:buNone/>
            </a:pPr>
            <a:r>
              <a:rPr lang="en-US" dirty="0" smtClean="0"/>
              <a:t>National Guard Installations Burlington, ND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2292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723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Guard News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867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74834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Lapse Video</a:t>
            </a:r>
          </a:p>
        </p:txBody>
      </p:sp>
      <p:pic>
        <p:nvPicPr>
          <p:cNvPr id="4" name="geocell_floo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56733" y="1828799"/>
            <a:ext cx="6908800" cy="3886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 Clarksville Video</a:t>
            </a:r>
          </a:p>
        </p:txBody>
      </p:sp>
      <p:pic>
        <p:nvPicPr>
          <p:cNvPr id="4" name="Clarksvill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743200" y="2490788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ulle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38" y="50165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8163" y="288925"/>
            <a:ext cx="69342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  <a:cs typeface="Arial Bold"/>
              </a:rPr>
              <a:t>Removal and Re-use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 Bold"/>
              <a:cs typeface="Arial Bold"/>
            </a:endParaRPr>
          </a:p>
        </p:txBody>
      </p:sp>
      <p:grpSp>
        <p:nvGrpSpPr>
          <p:cNvPr id="29700" name="Group 20"/>
          <p:cNvGrpSpPr>
            <a:grpSpLocks/>
          </p:cNvGrpSpPr>
          <p:nvPr/>
        </p:nvGrpSpPr>
        <p:grpSpPr bwMode="auto">
          <a:xfrm>
            <a:off x="254000" y="1851025"/>
            <a:ext cx="8632825" cy="3787775"/>
            <a:chOff x="228600" y="1833692"/>
            <a:chExt cx="7138816" cy="3132607"/>
          </a:xfrm>
        </p:grpSpPr>
        <p:pic>
          <p:nvPicPr>
            <p:cNvPr id="29701" name="Picture 18" descr="Lamoure_removal3_Page_01.jpg"/>
            <p:cNvPicPr>
              <a:picLocks noChangeAspect="1"/>
            </p:cNvPicPr>
            <p:nvPr/>
          </p:nvPicPr>
          <p:blipFill>
            <a:blip r:embed="rId5" cstate="print"/>
            <a:srcRect l="11967" t="51605" r="11754" b="10864"/>
            <a:stretch>
              <a:fillRect/>
            </a:stretch>
          </p:blipFill>
          <p:spPr bwMode="auto">
            <a:xfrm>
              <a:off x="228600" y="1843476"/>
              <a:ext cx="2406700" cy="1530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2" name="Picture 10" descr="Lamoure_removal3_Page_04.jpg"/>
            <p:cNvPicPr>
              <a:picLocks noChangeAspect="1"/>
            </p:cNvPicPr>
            <p:nvPr/>
          </p:nvPicPr>
          <p:blipFill>
            <a:blip r:embed="rId6" cstate="print"/>
            <a:srcRect l="11823" t="9135" r="11967" b="51605"/>
            <a:stretch>
              <a:fillRect/>
            </a:stretch>
          </p:blipFill>
          <p:spPr bwMode="auto">
            <a:xfrm>
              <a:off x="2675467" y="1835322"/>
              <a:ext cx="2308867" cy="153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3" name="Picture 11" descr="Lamoure_removal3_Page_10.jpg"/>
            <p:cNvPicPr>
              <a:picLocks noChangeAspect="1"/>
            </p:cNvPicPr>
            <p:nvPr/>
          </p:nvPicPr>
          <p:blipFill>
            <a:blip r:embed="rId7" cstate="print"/>
            <a:srcRect l="11816" t="9383" r="11815" b="51727"/>
            <a:stretch>
              <a:fillRect/>
            </a:stretch>
          </p:blipFill>
          <p:spPr bwMode="auto">
            <a:xfrm>
              <a:off x="5029200" y="1833692"/>
              <a:ext cx="2338216" cy="154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4" name="Picture 12" descr="Lamoure_removal3_Page_13.jpg"/>
            <p:cNvPicPr>
              <a:picLocks noChangeAspect="1"/>
            </p:cNvPicPr>
            <p:nvPr/>
          </p:nvPicPr>
          <p:blipFill>
            <a:blip r:embed="rId8" cstate="print"/>
            <a:srcRect l="12021" t="50000" r="11861" b="10988"/>
            <a:stretch>
              <a:fillRect/>
            </a:stretch>
          </p:blipFill>
          <p:spPr bwMode="auto">
            <a:xfrm>
              <a:off x="237067" y="3420533"/>
              <a:ext cx="2396066" cy="1545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5" name="Picture 14" descr="Lamoure_removal3_Page_14.jpg"/>
            <p:cNvPicPr>
              <a:picLocks noChangeAspect="1"/>
            </p:cNvPicPr>
            <p:nvPr/>
          </p:nvPicPr>
          <p:blipFill>
            <a:blip r:embed="rId9" cstate="print"/>
            <a:srcRect l="11975" t="50000" r="11816" b="11111"/>
            <a:stretch>
              <a:fillRect/>
            </a:stretch>
          </p:blipFill>
          <p:spPr bwMode="auto">
            <a:xfrm>
              <a:off x="2675467" y="3421849"/>
              <a:ext cx="2313071" cy="154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5" descr="Lamoure_removal3_Page_16.jpg"/>
            <p:cNvPicPr>
              <a:picLocks noChangeAspect="1"/>
            </p:cNvPicPr>
            <p:nvPr/>
          </p:nvPicPr>
          <p:blipFill>
            <a:blip r:embed="rId10" cstate="print"/>
            <a:srcRect l="11823" t="9135" r="12128" b="53210"/>
            <a:stretch>
              <a:fillRect/>
            </a:stretch>
          </p:blipFill>
          <p:spPr bwMode="auto">
            <a:xfrm>
              <a:off x="5029199" y="3415640"/>
              <a:ext cx="2336801" cy="1548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Excavator and Attachment lifts 4 sections per pull. Sand falls from bottom of each pull </a:t>
            </a:r>
            <a:endParaRPr lang="en-US" sz="3200" dirty="0"/>
          </a:p>
        </p:txBody>
      </p:sp>
      <p:pic>
        <p:nvPicPr>
          <p:cNvPr id="4098" name="Picture 2" descr="C:\Users\Al Arellanes\Pictures\Lamoure Removal\IMG_0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Attachment Set to pull</a:t>
            </a:r>
            <a:endParaRPr lang="en-US" sz="3200" dirty="0"/>
          </a:p>
        </p:txBody>
      </p:sp>
      <p:pic>
        <p:nvPicPr>
          <p:cNvPr id="5122" name="Picture 2" descr="C:\Users\Al Arellanes\Pictures\Lamoure Removal\IMG_0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Loader Scrapes and Hauls Off Excess Dirt. Crews Work Ahead to Clean out Outside Cells for Grapplers</a:t>
            </a:r>
            <a:endParaRPr lang="en-US" sz="2800" dirty="0"/>
          </a:p>
        </p:txBody>
      </p:sp>
      <p:pic>
        <p:nvPicPr>
          <p:cNvPr id="7170" name="Picture 2" descr="C:\Users\Al Arellanes\Pictures\Lamoure Removal\IMG_0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Each Pull Averages 2.5 minutes</a:t>
            </a:r>
            <a:endParaRPr lang="en-US" sz="3200" dirty="0"/>
          </a:p>
        </p:txBody>
      </p:sp>
      <p:pic>
        <p:nvPicPr>
          <p:cNvPr id="6146" name="Picture 2" descr="C:\Users\Al Arellanes\Pictures\Lamoure Removal\IMG_0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ulle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990600" y="3810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2005 USACE </a:t>
            </a:r>
            <a:r>
              <a:rPr lang="en-US" sz="2400" b="1" dirty="0" smtClean="0"/>
              <a:t>Testing Shows RDFW To Withstand 3 Seasons of Overtopping. </a:t>
            </a:r>
          </a:p>
          <a:p>
            <a:pPr algn="ctr"/>
            <a:r>
              <a:rPr lang="en-US" sz="2400" b="1" dirty="0" smtClean="0"/>
              <a:t>Alternative Methods Show Structure Failure</a:t>
            </a:r>
            <a:endParaRPr lang="en-US" sz="2400" b="1" dirty="0"/>
          </a:p>
        </p:txBody>
      </p:sp>
      <p:pic>
        <p:nvPicPr>
          <p:cNvPr id="19460" name="Picture 8" descr="usace pp_page 19 seepage_Page_37.jpg"/>
          <p:cNvPicPr>
            <a:picLocks noChangeAspect="1"/>
          </p:cNvPicPr>
          <p:nvPr/>
        </p:nvPicPr>
        <p:blipFill>
          <a:blip r:embed="rId4" cstate="print"/>
          <a:srcRect l="6931" t="17006" r="6342" b="20074"/>
          <a:stretch>
            <a:fillRect/>
          </a:stretch>
        </p:blipFill>
        <p:spPr bwMode="auto">
          <a:xfrm>
            <a:off x="685800" y="1676400"/>
            <a:ext cx="79914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Vicksburg_field_1.jpg                                          000DA665bwg                            BE56334B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287000" cy="6845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Cleaning Crews Collapse 4 Sections. Place on Trailer. Haul to Staging Area</a:t>
            </a:r>
            <a:endParaRPr lang="en-US" sz="2800" dirty="0"/>
          </a:p>
        </p:txBody>
      </p:sp>
      <p:pic>
        <p:nvPicPr>
          <p:cNvPr id="9218" name="Picture 2" descr="C:\Users\Al Arellanes\Pictures\Lamoure Removal\IMG_0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Crews Stage RDFW for Cleaning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266" name="Picture 2" descr="C:\Users\Al Arellanes\Pictures\Lamoure Removal\IMG_0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Spray Washing RDFW Prior to Re-packaging</a:t>
            </a:r>
            <a:endParaRPr lang="en-US" sz="3600" dirty="0"/>
          </a:p>
        </p:txBody>
      </p:sp>
      <p:pic>
        <p:nvPicPr>
          <p:cNvPr id="12290" name="Picture 2" descr="C:\Users\Al Arellanes\Pictures\Lamoure Removal\IMG_0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Disconnecting and Collapsing RDFW prior to Placing in RDFW Containers for re-use</a:t>
            </a:r>
            <a:endParaRPr lang="en-US" sz="3200" dirty="0"/>
          </a:p>
        </p:txBody>
      </p:sp>
      <p:pic>
        <p:nvPicPr>
          <p:cNvPr id="13314" name="Picture 2" descr="C:\Users\Al Arellanes\Pictures\Lamoure Removal\IMG_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1905000" y="914400"/>
            <a:ext cx="678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RDFW is </a:t>
            </a:r>
            <a:r>
              <a:rPr lang="en-US" sz="2800" b="1" dirty="0" smtClean="0"/>
              <a:t>a Multifaceted Flood Fight Tool</a:t>
            </a:r>
            <a:endParaRPr lang="en-US" sz="2800" b="1" dirty="0"/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1066800" y="2133600"/>
            <a:ext cx="61722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/>
              <a:t>Flood Barrier </a:t>
            </a:r>
          </a:p>
          <a:p>
            <a:r>
              <a:rPr lang="en-US" sz="2800" b="1" dirty="0" smtClean="0"/>
              <a:t>          Various heights</a:t>
            </a:r>
          </a:p>
          <a:p>
            <a:r>
              <a:rPr lang="en-US" sz="2800" b="1" dirty="0" smtClean="0"/>
              <a:t>          Various widths  </a:t>
            </a:r>
            <a:endParaRPr lang="en-US" sz="2800" b="1" dirty="0"/>
          </a:p>
          <a:p>
            <a:r>
              <a:rPr lang="en-US" sz="2800" b="1" dirty="0" smtClean="0"/>
              <a:t>Levee Overtopping – Splash </a:t>
            </a:r>
            <a:r>
              <a:rPr lang="en-US" sz="2800" b="1" dirty="0" err="1" smtClean="0"/>
              <a:t>Berm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r>
              <a:rPr lang="en-US" sz="2800" b="1" smtClean="0"/>
              <a:t>Access </a:t>
            </a:r>
            <a:r>
              <a:rPr lang="en-US" sz="2800" b="1" dirty="0" smtClean="0"/>
              <a:t>Road Stabilization</a:t>
            </a:r>
          </a:p>
          <a:p>
            <a:r>
              <a:rPr lang="en-US" sz="2800" b="1" dirty="0" smtClean="0"/>
              <a:t>Mudslide </a:t>
            </a:r>
            <a:r>
              <a:rPr lang="en-US" sz="2800" b="1" dirty="0"/>
              <a:t>Diversion</a:t>
            </a:r>
          </a:p>
          <a:p>
            <a:r>
              <a:rPr lang="en-US" sz="2800" b="1" dirty="0"/>
              <a:t>Beach Erosion Control</a:t>
            </a:r>
          </a:p>
          <a:p>
            <a:r>
              <a:rPr lang="en-US" sz="2800" b="1" dirty="0"/>
              <a:t>Soil </a:t>
            </a:r>
            <a:r>
              <a:rPr lang="en-US" sz="2800" b="1" dirty="0" smtClean="0"/>
              <a:t>Stabilization</a:t>
            </a:r>
          </a:p>
          <a:p>
            <a:r>
              <a:rPr lang="en-US" sz="2800" b="1" dirty="0" smtClean="0"/>
              <a:t>Boil Control</a:t>
            </a:r>
          </a:p>
          <a:p>
            <a:r>
              <a:rPr lang="en-US" sz="2800" b="1" dirty="0" smtClean="0"/>
              <a:t>Embankment Stabilization</a:t>
            </a:r>
          </a:p>
          <a:p>
            <a:endParaRPr lang="en-US" sz="28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209800" y="838200"/>
            <a:ext cx="419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RDFW Summary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219200" y="1828800"/>
            <a:ext cx="71628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/>
              <a:t>RDFW a proven solution </a:t>
            </a:r>
            <a:endParaRPr lang="en-US" sz="24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increase protection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reduce </a:t>
            </a:r>
            <a:r>
              <a:rPr lang="en-US" sz="2400" b="1" dirty="0"/>
              <a:t>recovery costs</a:t>
            </a:r>
            <a:r>
              <a:rPr lang="en-US" sz="2400" b="1" dirty="0" smtClean="0"/>
              <a:t>.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b="1" dirty="0" smtClean="0"/>
              <a:t>RDFW is easy to use, cost effective and    reliable</a:t>
            </a:r>
          </a:p>
          <a:p>
            <a:pPr lvl="1"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err="1" smtClean="0"/>
              <a:t>Geocell</a:t>
            </a:r>
            <a:r>
              <a:rPr lang="en-US" sz="2400" b="1" dirty="0" smtClean="0"/>
              <a:t> </a:t>
            </a:r>
            <a:r>
              <a:rPr lang="en-US" sz="2400" b="1" dirty="0"/>
              <a:t>Systems RDFW is “Made in the USA” </a:t>
            </a:r>
          </a:p>
          <a:p>
            <a:pPr>
              <a:buFont typeface="Arial" pitchFamily="34" charset="0"/>
              <a:buChar char="•"/>
            </a:pPr>
            <a:endParaRPr lang="en-US" sz="2400" b="1" dirty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RDFW </a:t>
            </a:r>
            <a:r>
              <a:rPr lang="en-US" sz="2400" b="1" dirty="0"/>
              <a:t>is </a:t>
            </a:r>
            <a:r>
              <a:rPr lang="en-US" sz="2400" b="1" dirty="0" smtClean="0"/>
              <a:t>re-useable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RDFW is recyclable </a:t>
            </a:r>
            <a:endParaRPr lang="en-US" sz="2400" b="1" dirty="0"/>
          </a:p>
          <a:p>
            <a:pPr>
              <a:buFont typeface="Arial" pitchFamily="34" charset="0"/>
              <a:buChar char="•"/>
            </a:pPr>
            <a:endParaRPr lang="en-US" sz="2400" b="1" dirty="0"/>
          </a:p>
          <a:p>
            <a:pPr>
              <a:buFont typeface="Arial" pitchFamily="34" charset="0"/>
              <a:buChar char="•"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4800" dirty="0" smtClean="0"/>
              <a:t>Going Forward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Adequate Supply of RDFW Nation Wide </a:t>
            </a:r>
          </a:p>
          <a:p>
            <a:r>
              <a:rPr lang="en-US" dirty="0" smtClean="0"/>
              <a:t>Pre-deploy Inventories in Regional Areas</a:t>
            </a:r>
          </a:p>
          <a:p>
            <a:r>
              <a:rPr lang="en-US" dirty="0" smtClean="0"/>
              <a:t>Geocell has an on going USACE National Advisory Contract for </a:t>
            </a:r>
            <a:r>
              <a:rPr lang="en-US" smtClean="0"/>
              <a:t>RDFW deployments</a:t>
            </a:r>
            <a:endParaRPr lang="en-US" dirty="0" smtClean="0"/>
          </a:p>
          <a:p>
            <a:pPr lvl="1"/>
            <a:r>
              <a:rPr lang="en-US" dirty="0" smtClean="0"/>
              <a:t>On site training</a:t>
            </a:r>
          </a:p>
          <a:p>
            <a:pPr lvl="1"/>
            <a:r>
              <a:rPr lang="en-US" dirty="0" smtClean="0"/>
              <a:t>Installations</a:t>
            </a:r>
          </a:p>
          <a:p>
            <a:pPr lvl="1"/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Removal </a:t>
            </a:r>
          </a:p>
        </p:txBody>
      </p:sp>
      <p:pic>
        <p:nvPicPr>
          <p:cNvPr id="4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ulle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38200" y="228600"/>
            <a:ext cx="7620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  <a:cs typeface="Arial Bold"/>
              </a:rPr>
              <a:t>RDFW  Internal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  <a:cs typeface="Arial Bold"/>
              </a:rPr>
              <a:t>Trusses Provide Reinforcement Unparalleled Structural Strength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/>
                <a:cs typeface="Arial Bold"/>
              </a:rPr>
              <a:t>.</a:t>
            </a:r>
          </a:p>
        </p:txBody>
      </p:sp>
      <p:pic>
        <p:nvPicPr>
          <p:cNvPr id="15364" name="Picture 6" descr="truss 3.jpg"/>
          <p:cNvPicPr>
            <a:picLocks noChangeAspect="1"/>
          </p:cNvPicPr>
          <p:nvPr/>
        </p:nvPicPr>
        <p:blipFill>
          <a:blip r:embed="rId4" cstate="print"/>
          <a:srcRect l="8540" t="17201" r="11874" b="3981"/>
          <a:stretch>
            <a:fillRect/>
          </a:stretch>
        </p:blipFill>
        <p:spPr bwMode="auto">
          <a:xfrm>
            <a:off x="279400" y="1668463"/>
            <a:ext cx="8580438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492625" y="3659188"/>
            <a:ext cx="919163" cy="919162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Box 19"/>
          <p:cNvSpPr txBox="1">
            <a:spLocks noChangeArrowheads="1"/>
          </p:cNvSpPr>
          <p:nvPr/>
        </p:nvSpPr>
        <p:spPr bwMode="auto">
          <a:xfrm>
            <a:off x="5948363" y="1820863"/>
            <a:ext cx="22987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Reinforcement Truss</a:t>
            </a:r>
          </a:p>
        </p:txBody>
      </p:sp>
      <p:cxnSp>
        <p:nvCxnSpPr>
          <p:cNvPr id="22" name="Straight Arrow Connector 21"/>
          <p:cNvCxnSpPr>
            <a:endCxn id="15366" idx="2"/>
          </p:cNvCxnSpPr>
          <p:nvPr/>
        </p:nvCxnSpPr>
        <p:spPr>
          <a:xfrm flipV="1">
            <a:off x="4799013" y="2192338"/>
            <a:ext cx="2298700" cy="1390650"/>
          </a:xfrm>
          <a:prstGeom prst="straightConnector1">
            <a:avLst/>
          </a:prstGeom>
          <a:ln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29"/>
          <p:cNvSpPr txBox="1">
            <a:spLocks noChangeArrowheads="1"/>
          </p:cNvSpPr>
          <p:nvPr/>
        </p:nvSpPr>
        <p:spPr bwMode="auto">
          <a:xfrm>
            <a:off x="509588" y="2433638"/>
            <a:ext cx="1990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Containment Cells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884488" y="3506788"/>
            <a:ext cx="919162" cy="919162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45"/>
          <p:cNvSpPr txBox="1">
            <a:spLocks noChangeArrowheads="1"/>
          </p:cNvSpPr>
          <p:nvPr/>
        </p:nvSpPr>
        <p:spPr bwMode="auto">
          <a:xfrm>
            <a:off x="661988" y="5114925"/>
            <a:ext cx="13795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Connectors</a:t>
            </a:r>
          </a:p>
        </p:txBody>
      </p:sp>
      <p:cxnSp>
        <p:nvCxnSpPr>
          <p:cNvPr id="48" name="Straight Arrow Connector 47"/>
          <p:cNvCxnSpPr>
            <a:stCxn id="15370" idx="3"/>
          </p:cNvCxnSpPr>
          <p:nvPr/>
        </p:nvCxnSpPr>
        <p:spPr>
          <a:xfrm flipV="1">
            <a:off x="2041525" y="5114925"/>
            <a:ext cx="1149350" cy="185738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TextBox 48"/>
          <p:cNvSpPr txBox="1">
            <a:spLocks noChangeArrowheads="1"/>
          </p:cNvSpPr>
          <p:nvPr/>
        </p:nvSpPr>
        <p:spPr bwMode="auto">
          <a:xfrm flipH="1">
            <a:off x="6102350" y="5345113"/>
            <a:ext cx="2451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Reinforcement Truss</a:t>
            </a:r>
          </a:p>
        </p:txBody>
      </p:sp>
      <p:cxnSp>
        <p:nvCxnSpPr>
          <p:cNvPr id="51" name="Straight Arrow Connector 50"/>
          <p:cNvCxnSpPr>
            <a:stCxn id="15372" idx="0"/>
          </p:cNvCxnSpPr>
          <p:nvPr/>
        </p:nvCxnSpPr>
        <p:spPr>
          <a:xfrm rot="16200000" flipV="1">
            <a:off x="5833269" y="3850481"/>
            <a:ext cx="1379538" cy="1609725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TextBox 51"/>
          <p:cNvSpPr txBox="1">
            <a:spLocks noChangeArrowheads="1"/>
          </p:cNvSpPr>
          <p:nvPr/>
        </p:nvSpPr>
        <p:spPr bwMode="auto">
          <a:xfrm>
            <a:off x="433388" y="3200400"/>
            <a:ext cx="1990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Protective Cells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rot="10800000">
            <a:off x="1219200" y="3505200"/>
            <a:ext cx="919163" cy="382588"/>
          </a:xfrm>
          <a:prstGeom prst="straightConnector1">
            <a:avLst/>
          </a:prstGeom>
          <a:ln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5368" idx="2"/>
          </p:cNvCxnSpPr>
          <p:nvPr/>
        </p:nvCxnSpPr>
        <p:spPr>
          <a:xfrm rot="16200000" flipH="1">
            <a:off x="2265363" y="2044700"/>
            <a:ext cx="1160462" cy="2681288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7" name="TextBox 66"/>
          <p:cNvSpPr txBox="1">
            <a:spLocks noChangeArrowheads="1"/>
          </p:cNvSpPr>
          <p:nvPr/>
        </p:nvSpPr>
        <p:spPr bwMode="auto">
          <a:xfrm>
            <a:off x="7327900" y="4271963"/>
            <a:ext cx="13779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Connectors </a:t>
            </a:r>
          </a:p>
          <a:p>
            <a:endParaRPr lang="en-US" dirty="0">
              <a:latin typeface="Calibri" pitchFamily="34" charset="0"/>
            </a:endParaRPr>
          </a:p>
        </p:txBody>
      </p:sp>
      <p:cxnSp>
        <p:nvCxnSpPr>
          <p:cNvPr id="69" name="Straight Arrow Connector 68"/>
          <p:cNvCxnSpPr>
            <a:stCxn id="15377" idx="1"/>
          </p:cNvCxnSpPr>
          <p:nvPr/>
        </p:nvCxnSpPr>
        <p:spPr>
          <a:xfrm rot="10800000">
            <a:off x="6637338" y="4349750"/>
            <a:ext cx="690562" cy="24765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mtClean="0"/>
              <a:t>RDFW Technology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Structure</a:t>
            </a:r>
          </a:p>
          <a:p>
            <a:pPr lvl="2"/>
            <a:r>
              <a:rPr lang="en-US" dirty="0" smtClean="0"/>
              <a:t>Internal cells transform into reinforcement </a:t>
            </a:r>
          </a:p>
          <a:p>
            <a:pPr lvl="2"/>
            <a:r>
              <a:rPr lang="en-US" dirty="0" smtClean="0"/>
              <a:t>Confined sand builds compression inside the structure</a:t>
            </a:r>
          </a:p>
          <a:p>
            <a:pPr lvl="2"/>
            <a:r>
              <a:rPr lang="en-US" dirty="0" smtClean="0"/>
              <a:t>Vertical load bearing capacity = 31,000 psi per 8”cell </a:t>
            </a:r>
          </a:p>
          <a:p>
            <a:pPr lvl="2"/>
            <a:r>
              <a:rPr lang="en-US" dirty="0" smtClean="0"/>
              <a:t>One universal base unit </a:t>
            </a:r>
          </a:p>
          <a:p>
            <a:pPr lvl="2"/>
            <a:r>
              <a:rPr lang="en-US" dirty="0" smtClean="0"/>
              <a:t>No additional parts, props or hardware</a:t>
            </a:r>
          </a:p>
          <a:p>
            <a:pPr lvl="1"/>
            <a:r>
              <a:rPr lang="en-US" dirty="0" smtClean="0"/>
              <a:t>Materials</a:t>
            </a:r>
          </a:p>
          <a:p>
            <a:pPr lvl="2"/>
            <a:r>
              <a:rPr lang="en-US" dirty="0" smtClean="0"/>
              <a:t>High strength plastic</a:t>
            </a:r>
          </a:p>
          <a:p>
            <a:pPr lvl="2"/>
            <a:r>
              <a:rPr lang="en-US" dirty="0" smtClean="0"/>
              <a:t>Native Sand</a:t>
            </a:r>
          </a:p>
          <a:p>
            <a:pPr lvl="2"/>
            <a:r>
              <a:rPr lang="en-US" dirty="0" smtClean="0"/>
              <a:t>Re-useable / Recyclable  </a:t>
            </a:r>
          </a:p>
          <a:p>
            <a:pPr lvl="1"/>
            <a:r>
              <a:rPr lang="en-US" dirty="0" smtClean="0"/>
              <a:t>US Patent No.  US 6,817,806, B1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14340" name="Picture 2" descr="C:\Users\John Sikora\Desktop\_RDFW presentation v6\_RDFW presentation\geocell_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r>
              <a:rPr lang="en-US" dirty="0" smtClean="0"/>
              <a:t>Structural Strength</a:t>
            </a:r>
            <a:endParaRPr lang="en-US" dirty="0"/>
          </a:p>
        </p:txBody>
      </p:sp>
      <p:pic>
        <p:nvPicPr>
          <p:cNvPr id="6" name="Content Placeholder 5" descr="access 1.jpg                                                   000DA665bwg                            BE56334B: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Winzler</a:t>
            </a:r>
            <a:r>
              <a:rPr lang="en-US" sz="3600" dirty="0" smtClean="0"/>
              <a:t> and Kelly Engineering Consultants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000" dirty="0" smtClean="0"/>
              <a:t>10. 4.2 </a:t>
            </a:r>
            <a:r>
              <a:rPr lang="en-US" sz="2000" u="sng" dirty="0" smtClean="0"/>
              <a:t>SINGLE-MODULE WIDE, 6 FOOT HIGH RDFW </a:t>
            </a:r>
          </a:p>
          <a:p>
            <a:r>
              <a:rPr lang="en-US" sz="2000" dirty="0" smtClean="0"/>
              <a:t>Analysis results with and without the internal </a:t>
            </a:r>
            <a:r>
              <a:rPr lang="en-US" sz="2000" dirty="0" err="1" smtClean="0"/>
              <a:t>Geocell</a:t>
            </a:r>
            <a:r>
              <a:rPr lang="en-US" sz="2000" dirty="0" smtClean="0"/>
              <a:t> grid structure are presented on Figures 4.1-1 and 4.1-2.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With the internal </a:t>
            </a:r>
            <a:r>
              <a:rPr lang="en-US" sz="2000" dirty="0" err="1" smtClean="0">
                <a:solidFill>
                  <a:srgbClr val="FF0000"/>
                </a:solidFill>
              </a:rPr>
              <a:t>Geocell</a:t>
            </a:r>
            <a:r>
              <a:rPr lang="en-US" sz="2000" dirty="0" smtClean="0">
                <a:solidFill>
                  <a:srgbClr val="FF0000"/>
                </a:solidFill>
              </a:rPr>
              <a:t> grid structure, the pushover analysis shows a maximum lateral load of about 990 lbs (1700 </a:t>
            </a:r>
            <a:r>
              <a:rPr lang="en-US" sz="2000" dirty="0" err="1" smtClean="0">
                <a:solidFill>
                  <a:srgbClr val="FF0000"/>
                </a:solidFill>
              </a:rPr>
              <a:t>plf</a:t>
            </a:r>
            <a:r>
              <a:rPr lang="en-US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/>
              <a:t>at a top lateral displacement of 100 inches. </a:t>
            </a:r>
            <a:r>
              <a:rPr lang="en-US" sz="2000" dirty="0" smtClean="0">
                <a:solidFill>
                  <a:schemeClr val="tx2"/>
                </a:solidFill>
              </a:rPr>
              <a:t>Without the internal grid, no intermediate yield zones occur and the analysis shows a maximum lateral load of about 111 lbs (190 </a:t>
            </a:r>
            <a:r>
              <a:rPr lang="en-US" sz="2000" dirty="0" err="1" smtClean="0">
                <a:solidFill>
                  <a:schemeClr val="tx2"/>
                </a:solidFill>
              </a:rPr>
              <a:t>plf</a:t>
            </a:r>
            <a:r>
              <a:rPr lang="en-US" sz="2000" dirty="0" smtClean="0">
                <a:solidFill>
                  <a:schemeClr val="tx2"/>
                </a:solidFill>
              </a:rPr>
              <a:t>) </a:t>
            </a:r>
            <a:r>
              <a:rPr lang="en-US" sz="2000" dirty="0" smtClean="0"/>
              <a:t>at a top lateral displacement of 100 inches. This analysis indicates that the presence of the </a:t>
            </a:r>
            <a:r>
              <a:rPr lang="en-US" sz="2000" dirty="0" smtClean="0">
                <a:solidFill>
                  <a:srgbClr val="FF0000"/>
                </a:solidFill>
              </a:rPr>
              <a:t>internal </a:t>
            </a:r>
            <a:r>
              <a:rPr lang="en-US" sz="2000" dirty="0" err="1" smtClean="0">
                <a:solidFill>
                  <a:srgbClr val="FF0000"/>
                </a:solidFill>
              </a:rPr>
              <a:t>Geocell</a:t>
            </a:r>
            <a:r>
              <a:rPr lang="en-US" sz="2000" dirty="0" smtClean="0">
                <a:solidFill>
                  <a:srgbClr val="FF0000"/>
                </a:solidFill>
              </a:rPr>
              <a:t> grid increases the wall ultimate capacity by about a factor of 8.9 and the wall initial stiffness by about a factor of 10.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5205</TotalTime>
  <Words>1054</Words>
  <Application>Microsoft Office PowerPoint</Application>
  <PresentationFormat>On-screen Show (4:3)</PresentationFormat>
  <Paragraphs>191</Paragraphs>
  <Slides>56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Slide 1</vt:lpstr>
      <vt:lpstr> Mission Statement</vt:lpstr>
      <vt:lpstr>Discovery Channel </vt:lpstr>
      <vt:lpstr>Slide 4</vt:lpstr>
      <vt:lpstr>Slide 5</vt:lpstr>
      <vt:lpstr>Slide 6</vt:lpstr>
      <vt:lpstr>RDFW Technology</vt:lpstr>
      <vt:lpstr>Structural Strength</vt:lpstr>
      <vt:lpstr>Winzler and Kelly Engineering Consultants</vt:lpstr>
      <vt:lpstr>Significance of Internal Reinforcement</vt:lpstr>
      <vt:lpstr>RDFW Withstood 3 Overtopping Incidents at Susquehanna Site </vt:lpstr>
      <vt:lpstr>Van Sickle Island, San Joaquin Delta California, 2008</vt:lpstr>
      <vt:lpstr>Slide 13</vt:lpstr>
      <vt:lpstr>In Chrystal Springs, Utah 12 Volunteers Trained on Site – Placed 535 lineal feet in 35 minutes  </vt:lpstr>
      <vt:lpstr>ERDC Lab Testing Seepage Rates</vt:lpstr>
      <vt:lpstr>ERDC Field Testing</vt:lpstr>
      <vt:lpstr>ERDC Field Testing</vt:lpstr>
      <vt:lpstr>Slide 18</vt:lpstr>
      <vt:lpstr>Applications </vt:lpstr>
      <vt:lpstr>Slide 20</vt:lpstr>
      <vt:lpstr>8 Inch Layer</vt:lpstr>
      <vt:lpstr>Working in Confined Areas </vt:lpstr>
      <vt:lpstr>Skid Loader Fills and Travels Over Top of RDFW Structure</vt:lpstr>
      <vt:lpstr> Expedient Protection in Confined Areas </vt:lpstr>
      <vt:lpstr>Skid Loader Filling and Travels Over Top of  RDFW Structure</vt:lpstr>
      <vt:lpstr>Working With Low Visibility</vt:lpstr>
      <vt:lpstr>RDFW Is Scalable Can be Immediately Widened </vt:lpstr>
      <vt:lpstr>RDFW Levee Closure Mississippi River Palmyra MO.  </vt:lpstr>
      <vt:lpstr>Boil Control</vt:lpstr>
      <vt:lpstr>2 Workers in a Pickup Truck  Quickly Install and Monitor RDFW</vt:lpstr>
      <vt:lpstr>Boil Control </vt:lpstr>
      <vt:lpstr>Boil Control Methods </vt:lpstr>
      <vt:lpstr>Rapid Deployment Food Wall (RDFW) </vt:lpstr>
      <vt:lpstr>What They Are Saying</vt:lpstr>
      <vt:lpstr>Industrial Designers Society of America – IDSA International Design Excellence Award   </vt:lpstr>
      <vt:lpstr>North Dakota Flooding 2009  Jamestown – Lamoure ND  </vt:lpstr>
      <vt:lpstr>Field Comments</vt:lpstr>
      <vt:lpstr>   US Congress Energy and Water Conference Committee  2004 Report  </vt:lpstr>
      <vt:lpstr>What We Bring to the Fight  </vt:lpstr>
      <vt:lpstr>US National Guard</vt:lpstr>
      <vt:lpstr>National Guard News</vt:lpstr>
      <vt:lpstr>Slide 42</vt:lpstr>
      <vt:lpstr>Time Lapse Video</vt:lpstr>
      <vt:lpstr>AP Clarksville Video</vt:lpstr>
      <vt:lpstr>Slide 45</vt:lpstr>
      <vt:lpstr>Excavator and Attachment lifts 4 sections per pull. Sand falls from bottom of each pull </vt:lpstr>
      <vt:lpstr>Attachment Set to pull</vt:lpstr>
      <vt:lpstr>Loader Scrapes and Hauls Off Excess Dirt. Crews Work Ahead to Clean out Outside Cells for Grapplers</vt:lpstr>
      <vt:lpstr>Each Pull Averages 2.5 minutes</vt:lpstr>
      <vt:lpstr>Cleaning Crews Collapse 4 Sections. Place on Trailer. Haul to Staging Area</vt:lpstr>
      <vt:lpstr>Crews Stage RDFW for Cleaning </vt:lpstr>
      <vt:lpstr>Spray Washing RDFW Prior to Re-packaging</vt:lpstr>
      <vt:lpstr>Disconnecting and Collapsing RDFW prior to Placing in RDFW Containers for re-use</vt:lpstr>
      <vt:lpstr>Slide 54</vt:lpstr>
      <vt:lpstr>Slide 55</vt:lpstr>
      <vt:lpstr>Going Forward</vt:lpstr>
    </vt:vector>
  </TitlesOfParts>
  <Company>Eastman Chemical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u792641</dc:creator>
  <cp:lastModifiedBy>Al Arellanes</cp:lastModifiedBy>
  <cp:revision>387</cp:revision>
  <dcterms:created xsi:type="dcterms:W3CDTF">2009-09-08T18:28:35Z</dcterms:created>
  <dcterms:modified xsi:type="dcterms:W3CDTF">2010-11-04T14:05:42Z</dcterms:modified>
</cp:coreProperties>
</file>